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83" r:id="rId3"/>
    <p:sldId id="268" r:id="rId4"/>
    <p:sldId id="284" r:id="rId5"/>
    <p:sldId id="261" r:id="rId6"/>
    <p:sldId id="274" r:id="rId7"/>
    <p:sldId id="270" r:id="rId8"/>
    <p:sldId id="257" r:id="rId9"/>
    <p:sldId id="275" r:id="rId10"/>
    <p:sldId id="264" r:id="rId11"/>
    <p:sldId id="282" r:id="rId12"/>
    <p:sldId id="278" r:id="rId13"/>
    <p:sldId id="258" r:id="rId14"/>
    <p:sldId id="286" r:id="rId15"/>
    <p:sldId id="271" r:id="rId16"/>
    <p:sldId id="279" r:id="rId17"/>
    <p:sldId id="285" r:id="rId18"/>
    <p:sldId id="265" r:id="rId19"/>
    <p:sldId id="263" r:id="rId20"/>
    <p:sldId id="267" r:id="rId21"/>
    <p:sldId id="266" r:id="rId22"/>
    <p:sldId id="269" r:id="rId23"/>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99" autoAdjust="0"/>
  </p:normalViewPr>
  <p:slideViewPr>
    <p:cSldViewPr>
      <p:cViewPr>
        <p:scale>
          <a:sx n="60" d="100"/>
          <a:sy n="60" d="100"/>
        </p:scale>
        <p:origin x="-165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91589D47-037B-4BE6-B328-25C036E2DD3E}" type="datetimeFigureOut">
              <a:rPr lang="en-GB" smtClean="0"/>
              <a:t>14/10/2020</a:t>
            </a:fld>
            <a:endParaRPr lang="en-GB"/>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88EA1746-9C7D-4ECD-8EFB-739030B08D63}" type="slidenum">
              <a:rPr lang="en-GB" smtClean="0"/>
              <a:t>‹#›</a:t>
            </a:fld>
            <a:endParaRPr lang="en-GB"/>
          </a:p>
        </p:txBody>
      </p:sp>
    </p:spTree>
    <p:extLst>
      <p:ext uri="{BB962C8B-B14F-4D97-AF65-F5344CB8AC3E}">
        <p14:creationId xmlns:p14="http://schemas.microsoft.com/office/powerpoint/2010/main" val="1203662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A0F3EF-8B9F-409D-A0E4-A510D1552043}"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21882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A0F3EF-8B9F-409D-A0E4-A510D1552043}"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110378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A0F3EF-8B9F-409D-A0E4-A510D1552043}"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61875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A0F3EF-8B9F-409D-A0E4-A510D1552043}"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87650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0F3EF-8B9F-409D-A0E4-A510D1552043}"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183884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A0F3EF-8B9F-409D-A0E4-A510D1552043}"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368105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A0F3EF-8B9F-409D-A0E4-A510D1552043}" type="datetimeFigureOut">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358213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A0F3EF-8B9F-409D-A0E4-A510D1552043}" type="datetimeFigureOut">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293102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0F3EF-8B9F-409D-A0E4-A510D1552043}" type="datetimeFigureOut">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156979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0F3EF-8B9F-409D-A0E4-A510D1552043}"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84360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0F3EF-8B9F-409D-A0E4-A510D1552043}"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997897-DF2B-4CB9-A6B7-BC6051C1D9CC}" type="slidenum">
              <a:rPr lang="en-GB" smtClean="0"/>
              <a:t>‹#›</a:t>
            </a:fld>
            <a:endParaRPr lang="en-GB"/>
          </a:p>
        </p:txBody>
      </p:sp>
    </p:spTree>
    <p:extLst>
      <p:ext uri="{BB962C8B-B14F-4D97-AF65-F5344CB8AC3E}">
        <p14:creationId xmlns:p14="http://schemas.microsoft.com/office/powerpoint/2010/main" val="169954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0F3EF-8B9F-409D-A0E4-A510D1552043}" type="datetimeFigureOut">
              <a:rPr lang="en-GB" smtClean="0"/>
              <a:t>14/10/2020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97897-DF2B-4CB9-A6B7-BC6051C1D9CC}" type="slidenum">
              <a:rPr lang="en-GB" smtClean="0"/>
              <a:t>‹#›</a:t>
            </a:fld>
            <a:endParaRPr lang="en-GB"/>
          </a:p>
        </p:txBody>
      </p:sp>
    </p:spTree>
    <p:extLst>
      <p:ext uri="{BB962C8B-B14F-4D97-AF65-F5344CB8AC3E}">
        <p14:creationId xmlns:p14="http://schemas.microsoft.com/office/powerpoint/2010/main" val="88995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feature=player_embedded&amp;v=uFM7u1B323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3.hants.gov.uk/museum-of-the-ironage.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433" y="2831298"/>
            <a:ext cx="9203890" cy="402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8775" y="476672"/>
            <a:ext cx="26574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706" y="1268760"/>
            <a:ext cx="7511718" cy="1200329"/>
          </a:xfrm>
          <a:prstGeom prst="rect">
            <a:avLst/>
          </a:prstGeom>
          <a:noFill/>
        </p:spPr>
        <p:txBody>
          <a:bodyPr wrap="square" rtlCol="0">
            <a:spAutoFit/>
          </a:bodyPr>
          <a:lstStyle/>
          <a:p>
            <a:r>
              <a:rPr lang="en-GB" sz="3600" dirty="0" smtClean="0">
                <a:solidFill>
                  <a:schemeClr val="bg1">
                    <a:lumMod val="65000"/>
                  </a:schemeClr>
                </a:solidFill>
              </a:rPr>
              <a:t>What can this single green hill possibly  tell us about life in the Iron Age?</a:t>
            </a:r>
            <a:endParaRPr lang="en-GB" sz="3600" dirty="0">
              <a:solidFill>
                <a:schemeClr val="bg1">
                  <a:lumMod val="65000"/>
                </a:schemeClr>
              </a:solidFill>
            </a:endParaRPr>
          </a:p>
        </p:txBody>
      </p:sp>
    </p:spTree>
    <p:extLst>
      <p:ext uri="{BB962C8B-B14F-4D97-AF65-F5344CB8AC3E}">
        <p14:creationId xmlns:p14="http://schemas.microsoft.com/office/powerpoint/2010/main" val="99961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100"/>
                    </a14:imgEffect>
                    <a14:imgEffect>
                      <a14:brightnessContrast bright="-14000" contrast="-1000"/>
                    </a14:imgEffect>
                  </a14:imgLayer>
                </a14:imgProps>
              </a:ext>
              <a:ext uri="{28A0092B-C50C-407E-A947-70E740481C1C}">
                <a14:useLocalDpi xmlns:a14="http://schemas.microsoft.com/office/drawing/2010/main"/>
              </a:ext>
            </a:extLst>
          </a:blip>
          <a:srcRect/>
          <a:stretch>
            <a:fillRect/>
          </a:stretch>
        </p:blipFill>
        <p:spPr bwMode="auto">
          <a:xfrm>
            <a:off x="77150" y="1628800"/>
            <a:ext cx="9079818" cy="406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6300192" y="5445224"/>
            <a:ext cx="648072"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979712" y="3659378"/>
            <a:ext cx="720080" cy="2361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p:cNvCxnSpPr>
          <p:nvPr/>
        </p:nvCxnSpPr>
        <p:spPr>
          <a:xfrm flipH="1">
            <a:off x="2483768" y="1165394"/>
            <a:ext cx="126014" cy="1255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7544" y="1340768"/>
            <a:ext cx="216024"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20072" y="2420888"/>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419872" y="989661"/>
            <a:ext cx="576064" cy="1719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2"/>
          </p:cNvCxnSpPr>
          <p:nvPr/>
        </p:nvCxnSpPr>
        <p:spPr>
          <a:xfrm flipH="1">
            <a:off x="5004048" y="942361"/>
            <a:ext cx="696496" cy="830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114933" y="1563999"/>
            <a:ext cx="1509295" cy="1857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995936" y="5301210"/>
            <a:ext cx="288032" cy="587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2" name="Straight Arrow Connector 2051"/>
          <p:cNvCxnSpPr>
            <a:stCxn id="17" idx="0"/>
          </p:cNvCxnSpPr>
          <p:nvPr/>
        </p:nvCxnSpPr>
        <p:spPr>
          <a:xfrm flipV="1">
            <a:off x="934874" y="4840334"/>
            <a:ext cx="684798" cy="1042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6" name="Straight Arrow Connector 2055"/>
          <p:cNvCxnSpPr/>
          <p:nvPr/>
        </p:nvCxnSpPr>
        <p:spPr>
          <a:xfrm flipH="1">
            <a:off x="8028384" y="1196752"/>
            <a:ext cx="2160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150" y="620688"/>
            <a:ext cx="1326498" cy="830997"/>
          </a:xfrm>
          <a:prstGeom prst="rect">
            <a:avLst/>
          </a:prstGeom>
          <a:noFill/>
        </p:spPr>
        <p:txBody>
          <a:bodyPr wrap="square" rtlCol="0">
            <a:spAutoFit/>
          </a:bodyPr>
          <a:lstStyle/>
          <a:p>
            <a:r>
              <a:rPr lang="en-GB" sz="2400" dirty="0" smtClean="0">
                <a:latin typeface="Gill Sans MT" panose="020B0502020104020203" pitchFamily="34" charset="0"/>
              </a:rPr>
              <a:t>Weaving wool</a:t>
            </a:r>
            <a:endParaRPr lang="en-GB" sz="2400" dirty="0">
              <a:latin typeface="Gill Sans MT" panose="020B0502020104020203" pitchFamily="34" charset="0"/>
            </a:endParaRPr>
          </a:p>
        </p:txBody>
      </p:sp>
      <p:sp>
        <p:nvSpPr>
          <p:cNvPr id="4" name="TextBox 3"/>
          <p:cNvSpPr txBox="1"/>
          <p:nvPr/>
        </p:nvSpPr>
        <p:spPr>
          <a:xfrm>
            <a:off x="1979712" y="334397"/>
            <a:ext cx="1260140" cy="830997"/>
          </a:xfrm>
          <a:prstGeom prst="rect">
            <a:avLst/>
          </a:prstGeom>
          <a:noFill/>
        </p:spPr>
        <p:txBody>
          <a:bodyPr wrap="square" rtlCol="0">
            <a:spAutoFit/>
          </a:bodyPr>
          <a:lstStyle/>
          <a:p>
            <a:r>
              <a:rPr lang="en-GB" sz="2400" dirty="0" smtClean="0">
                <a:latin typeface="Gill Sans MT" panose="020B0502020104020203" pitchFamily="34" charset="0"/>
              </a:rPr>
              <a:t>Gateway to fort</a:t>
            </a:r>
            <a:endParaRPr lang="en-GB" sz="2400" dirty="0">
              <a:latin typeface="Gill Sans MT" panose="020B0502020104020203" pitchFamily="34" charset="0"/>
            </a:endParaRPr>
          </a:p>
        </p:txBody>
      </p:sp>
      <p:sp>
        <p:nvSpPr>
          <p:cNvPr id="6" name="TextBox 5"/>
          <p:cNvSpPr txBox="1"/>
          <p:nvPr/>
        </p:nvSpPr>
        <p:spPr>
          <a:xfrm>
            <a:off x="3563888" y="260648"/>
            <a:ext cx="1224136" cy="830997"/>
          </a:xfrm>
          <a:prstGeom prst="rect">
            <a:avLst/>
          </a:prstGeom>
          <a:noFill/>
        </p:spPr>
        <p:txBody>
          <a:bodyPr wrap="square" rtlCol="0">
            <a:spAutoFit/>
          </a:bodyPr>
          <a:lstStyle/>
          <a:p>
            <a:r>
              <a:rPr lang="en-GB" sz="2400" dirty="0" smtClean="0">
                <a:latin typeface="Gill Sans MT" panose="020B0502020104020203" pitchFamily="34" charset="0"/>
              </a:rPr>
              <a:t>Round house</a:t>
            </a:r>
            <a:endParaRPr lang="en-GB" sz="2400" dirty="0">
              <a:latin typeface="Gill Sans MT" panose="020B0502020104020203" pitchFamily="34" charset="0"/>
            </a:endParaRPr>
          </a:p>
        </p:txBody>
      </p:sp>
      <p:sp>
        <p:nvSpPr>
          <p:cNvPr id="7" name="TextBox 6"/>
          <p:cNvSpPr txBox="1"/>
          <p:nvPr/>
        </p:nvSpPr>
        <p:spPr>
          <a:xfrm>
            <a:off x="5135631" y="19031"/>
            <a:ext cx="1129825" cy="923330"/>
          </a:xfrm>
          <a:prstGeom prst="rect">
            <a:avLst/>
          </a:prstGeom>
          <a:noFill/>
        </p:spPr>
        <p:txBody>
          <a:bodyPr wrap="square" rtlCol="0">
            <a:spAutoFit/>
          </a:bodyPr>
          <a:lstStyle/>
          <a:p>
            <a:r>
              <a:rPr lang="en-GB" dirty="0" smtClean="0"/>
              <a:t>Religious  figure of animal</a:t>
            </a:r>
            <a:endParaRPr lang="en-GB" dirty="0"/>
          </a:p>
        </p:txBody>
      </p:sp>
      <p:sp>
        <p:nvSpPr>
          <p:cNvPr id="8" name="TextBox 7"/>
          <p:cNvSpPr txBox="1"/>
          <p:nvPr/>
        </p:nvSpPr>
        <p:spPr>
          <a:xfrm>
            <a:off x="6265456" y="666855"/>
            <a:ext cx="1402888" cy="923330"/>
          </a:xfrm>
          <a:prstGeom prst="rect">
            <a:avLst/>
          </a:prstGeom>
          <a:noFill/>
        </p:spPr>
        <p:txBody>
          <a:bodyPr wrap="square" rtlCol="0">
            <a:spAutoFit/>
          </a:bodyPr>
          <a:lstStyle/>
          <a:p>
            <a:r>
              <a:rPr lang="en-GB" dirty="0" smtClean="0"/>
              <a:t>Cattle for moving heavy loads</a:t>
            </a:r>
            <a:endParaRPr lang="en-GB" dirty="0"/>
          </a:p>
        </p:txBody>
      </p:sp>
      <p:sp>
        <p:nvSpPr>
          <p:cNvPr id="12" name="TextBox 11"/>
          <p:cNvSpPr txBox="1"/>
          <p:nvPr/>
        </p:nvSpPr>
        <p:spPr>
          <a:xfrm>
            <a:off x="7812360" y="159023"/>
            <a:ext cx="1115616" cy="923330"/>
          </a:xfrm>
          <a:prstGeom prst="rect">
            <a:avLst/>
          </a:prstGeom>
          <a:noFill/>
        </p:spPr>
        <p:txBody>
          <a:bodyPr wrap="square" rtlCol="0">
            <a:spAutoFit/>
          </a:bodyPr>
          <a:lstStyle/>
          <a:p>
            <a:r>
              <a:rPr lang="en-GB" dirty="0" smtClean="0"/>
              <a:t>Barn for storing grain</a:t>
            </a:r>
            <a:endParaRPr lang="en-GB" dirty="0"/>
          </a:p>
        </p:txBody>
      </p:sp>
      <p:sp>
        <p:nvSpPr>
          <p:cNvPr id="13" name="TextBox 12"/>
          <p:cNvSpPr txBox="1"/>
          <p:nvPr/>
        </p:nvSpPr>
        <p:spPr>
          <a:xfrm>
            <a:off x="6804248" y="6165304"/>
            <a:ext cx="1440160" cy="369332"/>
          </a:xfrm>
          <a:prstGeom prst="rect">
            <a:avLst/>
          </a:prstGeom>
          <a:noFill/>
        </p:spPr>
        <p:txBody>
          <a:bodyPr wrap="square" rtlCol="0">
            <a:spAutoFit/>
          </a:bodyPr>
          <a:lstStyle/>
          <a:p>
            <a:r>
              <a:rPr lang="en-GB" dirty="0" smtClean="0"/>
              <a:t>Mining chalk</a:t>
            </a:r>
            <a:endParaRPr lang="en-GB" dirty="0"/>
          </a:p>
        </p:txBody>
      </p:sp>
      <p:sp>
        <p:nvSpPr>
          <p:cNvPr id="15" name="TextBox 14"/>
          <p:cNvSpPr txBox="1"/>
          <p:nvPr/>
        </p:nvSpPr>
        <p:spPr>
          <a:xfrm>
            <a:off x="4061508" y="5888305"/>
            <a:ext cx="1404156" cy="923330"/>
          </a:xfrm>
          <a:prstGeom prst="rect">
            <a:avLst/>
          </a:prstGeom>
          <a:noFill/>
        </p:spPr>
        <p:txBody>
          <a:bodyPr wrap="square" rtlCol="0">
            <a:spAutoFit/>
          </a:bodyPr>
          <a:lstStyle/>
          <a:p>
            <a:r>
              <a:rPr lang="en-GB" dirty="0" smtClean="0"/>
              <a:t>Kept domestic pets</a:t>
            </a:r>
            <a:endParaRPr lang="en-GB" dirty="0"/>
          </a:p>
        </p:txBody>
      </p:sp>
      <p:sp>
        <p:nvSpPr>
          <p:cNvPr id="16" name="TextBox 15"/>
          <p:cNvSpPr txBox="1"/>
          <p:nvPr/>
        </p:nvSpPr>
        <p:spPr>
          <a:xfrm>
            <a:off x="1979712" y="6021288"/>
            <a:ext cx="1080120" cy="646331"/>
          </a:xfrm>
          <a:prstGeom prst="rect">
            <a:avLst/>
          </a:prstGeom>
          <a:noFill/>
        </p:spPr>
        <p:txBody>
          <a:bodyPr wrap="square" rtlCol="0">
            <a:spAutoFit/>
          </a:bodyPr>
          <a:lstStyle/>
          <a:p>
            <a:r>
              <a:rPr lang="en-GB" dirty="0" smtClean="0"/>
              <a:t>Fuel for fires</a:t>
            </a:r>
            <a:endParaRPr lang="en-GB" dirty="0"/>
          </a:p>
        </p:txBody>
      </p:sp>
      <p:sp>
        <p:nvSpPr>
          <p:cNvPr id="17" name="TextBox 16"/>
          <p:cNvSpPr txBox="1"/>
          <p:nvPr/>
        </p:nvSpPr>
        <p:spPr>
          <a:xfrm>
            <a:off x="214794" y="5882788"/>
            <a:ext cx="1440160" cy="923330"/>
          </a:xfrm>
          <a:prstGeom prst="rect">
            <a:avLst/>
          </a:prstGeom>
          <a:noFill/>
        </p:spPr>
        <p:txBody>
          <a:bodyPr wrap="square" rtlCol="0">
            <a:spAutoFit/>
          </a:bodyPr>
          <a:lstStyle/>
          <a:p>
            <a:r>
              <a:rPr lang="en-GB" dirty="0" smtClean="0"/>
              <a:t>Plough or </a:t>
            </a:r>
            <a:r>
              <a:rPr lang="en-GB" b="1" dirty="0" err="1" smtClean="0"/>
              <a:t>ard</a:t>
            </a:r>
            <a:r>
              <a:rPr lang="en-GB" dirty="0" smtClean="0"/>
              <a:t> for the fields</a:t>
            </a:r>
            <a:endParaRPr lang="en-GB" dirty="0"/>
          </a:p>
        </p:txBody>
      </p:sp>
    </p:spTree>
    <p:extLst>
      <p:ext uri="{BB962C8B-B14F-4D97-AF65-F5344CB8AC3E}">
        <p14:creationId xmlns:p14="http://schemas.microsoft.com/office/powerpoint/2010/main" val="293206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566681"/>
            <a:ext cx="8280920" cy="621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4293096"/>
            <a:ext cx="360040" cy="369332"/>
          </a:xfrm>
          <a:prstGeom prst="rect">
            <a:avLst/>
          </a:prstGeom>
          <a:noFill/>
        </p:spPr>
        <p:txBody>
          <a:bodyPr wrap="square" rtlCol="0">
            <a:spAutoFit/>
          </a:bodyPr>
          <a:lstStyle/>
          <a:p>
            <a:r>
              <a:rPr lang="en-GB" dirty="0" smtClean="0">
                <a:latin typeface="Calibri"/>
              </a:rPr>
              <a:t>❶</a:t>
            </a:r>
            <a:endParaRPr lang="en-GB" dirty="0"/>
          </a:p>
        </p:txBody>
      </p:sp>
      <p:sp>
        <p:nvSpPr>
          <p:cNvPr id="3" name="TextBox 2"/>
          <p:cNvSpPr txBox="1"/>
          <p:nvPr/>
        </p:nvSpPr>
        <p:spPr>
          <a:xfrm>
            <a:off x="395536" y="2996952"/>
            <a:ext cx="432048" cy="369332"/>
          </a:xfrm>
          <a:prstGeom prst="rect">
            <a:avLst/>
          </a:prstGeom>
          <a:noFill/>
        </p:spPr>
        <p:txBody>
          <a:bodyPr wrap="square" rtlCol="0">
            <a:spAutoFit/>
          </a:bodyPr>
          <a:lstStyle/>
          <a:p>
            <a:r>
              <a:rPr lang="en-GB" dirty="0" smtClean="0">
                <a:latin typeface="Calibri"/>
              </a:rPr>
              <a:t>❷</a:t>
            </a:r>
            <a:endParaRPr lang="en-GB" dirty="0"/>
          </a:p>
        </p:txBody>
      </p:sp>
      <p:sp>
        <p:nvSpPr>
          <p:cNvPr id="4" name="TextBox 3"/>
          <p:cNvSpPr txBox="1"/>
          <p:nvPr/>
        </p:nvSpPr>
        <p:spPr>
          <a:xfrm>
            <a:off x="3779912" y="1628800"/>
            <a:ext cx="468052" cy="369332"/>
          </a:xfrm>
          <a:prstGeom prst="rect">
            <a:avLst/>
          </a:prstGeom>
          <a:noFill/>
        </p:spPr>
        <p:txBody>
          <a:bodyPr wrap="square" rtlCol="0">
            <a:spAutoFit/>
          </a:bodyPr>
          <a:lstStyle/>
          <a:p>
            <a:r>
              <a:rPr lang="en-GB" dirty="0" smtClean="0">
                <a:latin typeface="Calibri"/>
              </a:rPr>
              <a:t>❸</a:t>
            </a:r>
            <a:endParaRPr lang="en-GB" dirty="0"/>
          </a:p>
        </p:txBody>
      </p:sp>
      <p:sp>
        <p:nvSpPr>
          <p:cNvPr id="5" name="TextBox 4"/>
          <p:cNvSpPr txBox="1"/>
          <p:nvPr/>
        </p:nvSpPr>
        <p:spPr>
          <a:xfrm>
            <a:off x="4013938" y="3366284"/>
            <a:ext cx="234026" cy="369332"/>
          </a:xfrm>
          <a:prstGeom prst="rect">
            <a:avLst/>
          </a:prstGeom>
          <a:noFill/>
        </p:spPr>
        <p:txBody>
          <a:bodyPr wrap="square" rtlCol="0">
            <a:spAutoFit/>
          </a:bodyPr>
          <a:lstStyle/>
          <a:p>
            <a:r>
              <a:rPr lang="en-GB" dirty="0" smtClean="0">
                <a:latin typeface="Calibri"/>
              </a:rPr>
              <a:t>❹</a:t>
            </a:r>
            <a:endParaRPr lang="en-GB" dirty="0"/>
          </a:p>
        </p:txBody>
      </p:sp>
      <p:sp>
        <p:nvSpPr>
          <p:cNvPr id="6" name="TextBox 5"/>
          <p:cNvSpPr txBox="1"/>
          <p:nvPr/>
        </p:nvSpPr>
        <p:spPr>
          <a:xfrm>
            <a:off x="7092280" y="2996952"/>
            <a:ext cx="432048" cy="369332"/>
          </a:xfrm>
          <a:prstGeom prst="rect">
            <a:avLst/>
          </a:prstGeom>
          <a:noFill/>
        </p:spPr>
        <p:txBody>
          <a:bodyPr wrap="square" rtlCol="0">
            <a:spAutoFit/>
          </a:bodyPr>
          <a:lstStyle/>
          <a:p>
            <a:r>
              <a:rPr lang="en-GB" dirty="0" smtClean="0">
                <a:latin typeface="Calibri"/>
              </a:rPr>
              <a:t>❺</a:t>
            </a:r>
            <a:endParaRPr lang="en-GB" dirty="0"/>
          </a:p>
        </p:txBody>
      </p:sp>
      <p:sp>
        <p:nvSpPr>
          <p:cNvPr id="7" name="TextBox 6"/>
          <p:cNvSpPr txBox="1"/>
          <p:nvPr/>
        </p:nvSpPr>
        <p:spPr>
          <a:xfrm>
            <a:off x="6804248" y="4662428"/>
            <a:ext cx="504056" cy="369332"/>
          </a:xfrm>
          <a:prstGeom prst="rect">
            <a:avLst/>
          </a:prstGeom>
          <a:noFill/>
        </p:spPr>
        <p:txBody>
          <a:bodyPr wrap="square" rtlCol="0">
            <a:spAutoFit/>
          </a:bodyPr>
          <a:lstStyle/>
          <a:p>
            <a:r>
              <a:rPr lang="en-GB" dirty="0" smtClean="0">
                <a:latin typeface="Calibri"/>
              </a:rPr>
              <a:t>❻</a:t>
            </a:r>
            <a:endParaRPr lang="en-GB" dirty="0"/>
          </a:p>
        </p:txBody>
      </p:sp>
      <p:sp>
        <p:nvSpPr>
          <p:cNvPr id="8" name="TextBox 7"/>
          <p:cNvSpPr txBox="1"/>
          <p:nvPr/>
        </p:nvSpPr>
        <p:spPr>
          <a:xfrm>
            <a:off x="2003127" y="3206186"/>
            <a:ext cx="360040" cy="369332"/>
          </a:xfrm>
          <a:prstGeom prst="rect">
            <a:avLst/>
          </a:prstGeom>
          <a:noFill/>
        </p:spPr>
        <p:txBody>
          <a:bodyPr wrap="square" rtlCol="0">
            <a:spAutoFit/>
          </a:bodyPr>
          <a:lstStyle/>
          <a:p>
            <a:r>
              <a:rPr lang="en-GB" dirty="0" smtClean="0">
                <a:latin typeface="Calibri"/>
              </a:rPr>
              <a:t>❼</a:t>
            </a:r>
            <a:endParaRPr lang="en-GB" dirty="0"/>
          </a:p>
        </p:txBody>
      </p:sp>
      <p:sp>
        <p:nvSpPr>
          <p:cNvPr id="9" name="TextBox 8"/>
          <p:cNvSpPr txBox="1"/>
          <p:nvPr/>
        </p:nvSpPr>
        <p:spPr>
          <a:xfrm>
            <a:off x="3779912" y="4662428"/>
            <a:ext cx="351039" cy="369332"/>
          </a:xfrm>
          <a:prstGeom prst="rect">
            <a:avLst/>
          </a:prstGeom>
          <a:noFill/>
        </p:spPr>
        <p:txBody>
          <a:bodyPr wrap="square" rtlCol="0">
            <a:spAutoFit/>
          </a:bodyPr>
          <a:lstStyle/>
          <a:p>
            <a:r>
              <a:rPr lang="en-GB" dirty="0" smtClean="0">
                <a:latin typeface="Calibri"/>
              </a:rPr>
              <a:t>❽</a:t>
            </a:r>
            <a:endParaRPr lang="en-GB" dirty="0"/>
          </a:p>
        </p:txBody>
      </p:sp>
      <p:sp>
        <p:nvSpPr>
          <p:cNvPr id="10" name="TextBox 9"/>
          <p:cNvSpPr txBox="1"/>
          <p:nvPr/>
        </p:nvSpPr>
        <p:spPr>
          <a:xfrm>
            <a:off x="6660232" y="1998132"/>
            <a:ext cx="432048" cy="369332"/>
          </a:xfrm>
          <a:prstGeom prst="rect">
            <a:avLst/>
          </a:prstGeom>
          <a:noFill/>
        </p:spPr>
        <p:txBody>
          <a:bodyPr wrap="square" rtlCol="0">
            <a:spAutoFit/>
          </a:bodyPr>
          <a:lstStyle/>
          <a:p>
            <a:r>
              <a:rPr lang="en-GB" dirty="0" smtClean="0">
                <a:latin typeface="Calibri"/>
              </a:rPr>
              <a:t>❾</a:t>
            </a:r>
            <a:endParaRPr lang="en-GB" dirty="0"/>
          </a:p>
        </p:txBody>
      </p:sp>
      <p:sp>
        <p:nvSpPr>
          <p:cNvPr id="11" name="TextBox 10"/>
          <p:cNvSpPr txBox="1"/>
          <p:nvPr/>
        </p:nvSpPr>
        <p:spPr>
          <a:xfrm>
            <a:off x="2003127" y="1998132"/>
            <a:ext cx="624657" cy="369332"/>
          </a:xfrm>
          <a:prstGeom prst="rect">
            <a:avLst/>
          </a:prstGeom>
          <a:noFill/>
        </p:spPr>
        <p:txBody>
          <a:bodyPr wrap="square" rtlCol="0">
            <a:spAutoFit/>
          </a:bodyPr>
          <a:lstStyle/>
          <a:p>
            <a:r>
              <a:rPr lang="en-GB" dirty="0">
                <a:latin typeface="Calibri"/>
              </a:rPr>
              <a:t>❿</a:t>
            </a:r>
            <a:endParaRPr lang="en-GB" dirty="0"/>
          </a:p>
        </p:txBody>
      </p:sp>
    </p:spTree>
    <p:extLst>
      <p:ext uri="{BB962C8B-B14F-4D97-AF65-F5344CB8AC3E}">
        <p14:creationId xmlns:p14="http://schemas.microsoft.com/office/powerpoint/2010/main" val="401668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t>Yes but where does the evidence come from?</a:t>
            </a:r>
            <a:endParaRPr lang="en-GB" dirty="0"/>
          </a:p>
        </p:txBody>
      </p:sp>
      <p:sp>
        <p:nvSpPr>
          <p:cNvPr id="3" name="Content Placeholder 2"/>
          <p:cNvSpPr>
            <a:spLocks noGrp="1"/>
          </p:cNvSpPr>
          <p:nvPr>
            <p:ph idx="1"/>
          </p:nvPr>
        </p:nvSpPr>
        <p:spPr/>
        <p:txBody>
          <a:bodyPr/>
          <a:lstStyle/>
          <a:p>
            <a:pPr marL="0" indent="0">
              <a:buNone/>
            </a:pPr>
            <a:r>
              <a:rPr lang="en-GB" dirty="0" smtClean="0"/>
              <a:t>Let’s start with a few objects that were found. Can we match up the objects with the right label?</a:t>
            </a:r>
            <a:endParaRPr lang="en-GB" dirty="0"/>
          </a:p>
        </p:txBody>
      </p:sp>
    </p:spTree>
    <p:extLst>
      <p:ext uri="{BB962C8B-B14F-4D97-AF65-F5344CB8AC3E}">
        <p14:creationId xmlns:p14="http://schemas.microsoft.com/office/powerpoint/2010/main" val="4055943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4913" y="1962150"/>
            <a:ext cx="419417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683568" y="1700808"/>
            <a:ext cx="2304256" cy="1512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788024" y="1772817"/>
            <a:ext cx="864096" cy="684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220072" y="3752242"/>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68432" y="4773699"/>
            <a:ext cx="1440160" cy="1055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012160" y="4653137"/>
            <a:ext cx="1224136" cy="1296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itle 28"/>
          <p:cNvSpPr>
            <a:spLocks noGrp="1"/>
          </p:cNvSpPr>
          <p:nvPr>
            <p:ph type="title"/>
          </p:nvPr>
        </p:nvSpPr>
        <p:spPr/>
        <p:txBody>
          <a:bodyPr/>
          <a:lstStyle/>
          <a:p>
            <a:r>
              <a:rPr lang="en-GB" dirty="0" smtClean="0"/>
              <a:t>Helping the careless curator</a:t>
            </a:r>
            <a:endParaRPr lang="en-GB" dirty="0"/>
          </a:p>
        </p:txBody>
      </p:sp>
      <p:cxnSp>
        <p:nvCxnSpPr>
          <p:cNvPr id="3" name="Straight Arrow Connector 2"/>
          <p:cNvCxnSpPr/>
          <p:nvPr/>
        </p:nvCxnSpPr>
        <p:spPr>
          <a:xfrm flipH="1">
            <a:off x="6012160" y="1962150"/>
            <a:ext cx="1368152" cy="1106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7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Muddled labels</a:t>
            </a:r>
            <a:endParaRPr lang="en-GB" dirty="0"/>
          </a:p>
        </p:txBody>
      </p:sp>
      <p:sp>
        <p:nvSpPr>
          <p:cNvPr id="4" name="TextBox 3"/>
          <p:cNvSpPr txBox="1"/>
          <p:nvPr/>
        </p:nvSpPr>
        <p:spPr>
          <a:xfrm rot="1461693">
            <a:off x="827584" y="1844824"/>
            <a:ext cx="1872208" cy="584775"/>
          </a:xfrm>
          <a:prstGeom prst="rect">
            <a:avLst/>
          </a:prstGeom>
          <a:solidFill>
            <a:schemeClr val="accent2">
              <a:lumMod val="20000"/>
              <a:lumOff val="80000"/>
            </a:schemeClr>
          </a:solidFill>
        </p:spPr>
        <p:txBody>
          <a:bodyPr wrap="square" rtlCol="0">
            <a:spAutoFit/>
          </a:bodyPr>
          <a:lstStyle/>
          <a:p>
            <a:r>
              <a:rPr lang="en-GB" sz="3200" dirty="0" smtClean="0"/>
              <a:t>Beaker</a:t>
            </a:r>
            <a:endParaRPr lang="en-GB" sz="3200" dirty="0"/>
          </a:p>
        </p:txBody>
      </p:sp>
      <p:sp>
        <p:nvSpPr>
          <p:cNvPr id="5" name="TextBox 4"/>
          <p:cNvSpPr txBox="1"/>
          <p:nvPr/>
        </p:nvSpPr>
        <p:spPr>
          <a:xfrm rot="568676">
            <a:off x="5868144" y="2429599"/>
            <a:ext cx="2736304" cy="523220"/>
          </a:xfrm>
          <a:prstGeom prst="rect">
            <a:avLst/>
          </a:prstGeom>
          <a:solidFill>
            <a:srgbClr val="FFFF00"/>
          </a:solidFill>
        </p:spPr>
        <p:txBody>
          <a:bodyPr wrap="square" rtlCol="0">
            <a:spAutoFit/>
          </a:bodyPr>
          <a:lstStyle/>
          <a:p>
            <a:r>
              <a:rPr lang="en-GB" sz="2800" dirty="0" smtClean="0"/>
              <a:t>Cooking pot</a:t>
            </a:r>
            <a:endParaRPr lang="en-GB" sz="2800" dirty="0"/>
          </a:p>
        </p:txBody>
      </p:sp>
      <p:sp>
        <p:nvSpPr>
          <p:cNvPr id="6" name="TextBox 5"/>
          <p:cNvSpPr txBox="1"/>
          <p:nvPr/>
        </p:nvSpPr>
        <p:spPr>
          <a:xfrm rot="1355966">
            <a:off x="1259632" y="3717032"/>
            <a:ext cx="2592288" cy="2062103"/>
          </a:xfrm>
          <a:prstGeom prst="rect">
            <a:avLst/>
          </a:prstGeom>
          <a:solidFill>
            <a:schemeClr val="accent1">
              <a:lumMod val="40000"/>
              <a:lumOff val="60000"/>
            </a:schemeClr>
          </a:solidFill>
        </p:spPr>
        <p:txBody>
          <a:bodyPr wrap="square" rtlCol="0">
            <a:spAutoFit/>
          </a:bodyPr>
          <a:lstStyle/>
          <a:p>
            <a:r>
              <a:rPr lang="en-GB" sz="3200" dirty="0" smtClean="0"/>
              <a:t>Quern stone for grinding grain into flour</a:t>
            </a:r>
            <a:endParaRPr lang="en-GB" sz="3200" dirty="0"/>
          </a:p>
        </p:txBody>
      </p:sp>
      <p:sp>
        <p:nvSpPr>
          <p:cNvPr id="7" name="TextBox 6"/>
          <p:cNvSpPr txBox="1"/>
          <p:nvPr/>
        </p:nvSpPr>
        <p:spPr>
          <a:xfrm rot="20968767">
            <a:off x="3419872" y="2506543"/>
            <a:ext cx="2088232" cy="523220"/>
          </a:xfrm>
          <a:prstGeom prst="rect">
            <a:avLst/>
          </a:prstGeom>
          <a:solidFill>
            <a:schemeClr val="accent4">
              <a:lumMod val="40000"/>
              <a:lumOff val="60000"/>
            </a:schemeClr>
          </a:solidFill>
        </p:spPr>
        <p:txBody>
          <a:bodyPr wrap="square" rtlCol="0">
            <a:spAutoFit/>
          </a:bodyPr>
          <a:lstStyle/>
          <a:p>
            <a:r>
              <a:rPr lang="en-GB" sz="2800" dirty="0" smtClean="0"/>
              <a:t>Comb</a:t>
            </a:r>
            <a:endParaRPr lang="en-GB" sz="2800" dirty="0"/>
          </a:p>
        </p:txBody>
      </p:sp>
      <p:sp>
        <p:nvSpPr>
          <p:cNvPr id="8" name="TextBox 7"/>
          <p:cNvSpPr txBox="1"/>
          <p:nvPr/>
        </p:nvSpPr>
        <p:spPr>
          <a:xfrm rot="20557775">
            <a:off x="4756558" y="3811180"/>
            <a:ext cx="2448272" cy="584775"/>
          </a:xfrm>
          <a:prstGeom prst="rect">
            <a:avLst/>
          </a:prstGeom>
          <a:solidFill>
            <a:schemeClr val="accent3">
              <a:lumMod val="20000"/>
              <a:lumOff val="80000"/>
            </a:schemeClr>
          </a:solidFill>
        </p:spPr>
        <p:txBody>
          <a:bodyPr wrap="square" rtlCol="0">
            <a:spAutoFit/>
          </a:bodyPr>
          <a:lstStyle/>
          <a:p>
            <a:r>
              <a:rPr lang="en-GB" sz="3200" dirty="0" smtClean="0"/>
              <a:t>Needle</a:t>
            </a:r>
            <a:endParaRPr lang="en-GB" sz="3200" dirty="0"/>
          </a:p>
        </p:txBody>
      </p:sp>
      <p:sp>
        <p:nvSpPr>
          <p:cNvPr id="3" name="TextBox 2"/>
          <p:cNvSpPr txBox="1"/>
          <p:nvPr/>
        </p:nvSpPr>
        <p:spPr>
          <a:xfrm>
            <a:off x="4932040" y="5120837"/>
            <a:ext cx="2808311" cy="1077218"/>
          </a:xfrm>
          <a:prstGeom prst="rect">
            <a:avLst/>
          </a:prstGeom>
          <a:solidFill>
            <a:schemeClr val="accent3">
              <a:lumMod val="40000"/>
              <a:lumOff val="60000"/>
            </a:schemeClr>
          </a:solidFill>
          <a:ln>
            <a:noFill/>
          </a:ln>
        </p:spPr>
        <p:txBody>
          <a:bodyPr wrap="square" rtlCol="0">
            <a:spAutoFit/>
          </a:bodyPr>
          <a:lstStyle/>
          <a:p>
            <a:r>
              <a:rPr lang="en-GB" sz="3200" dirty="0" smtClean="0"/>
              <a:t>Weight for the weaving loom</a:t>
            </a:r>
            <a:endParaRPr lang="en-GB" sz="3200" dirty="0"/>
          </a:p>
        </p:txBody>
      </p:sp>
    </p:spTree>
    <p:extLst>
      <p:ext uri="{BB962C8B-B14F-4D97-AF65-F5344CB8AC3E}">
        <p14:creationId xmlns:p14="http://schemas.microsoft.com/office/powerpoint/2010/main" val="291748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Can you do the same for what it might look like inside an Iron Age hut?</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8485" y="1628800"/>
            <a:ext cx="3030778" cy="4525963"/>
          </a:xfrm>
        </p:spPr>
      </p:pic>
      <p:cxnSp>
        <p:nvCxnSpPr>
          <p:cNvPr id="7" name="Straight Arrow Connector 6"/>
          <p:cNvCxnSpPr/>
          <p:nvPr/>
        </p:nvCxnSpPr>
        <p:spPr>
          <a:xfrm flipH="1">
            <a:off x="5652120" y="3212976"/>
            <a:ext cx="201622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36096" y="4725144"/>
            <a:ext cx="122413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3528" y="2780928"/>
            <a:ext cx="295232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69665"/>
            <a:ext cx="2389187"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0232" y="5013176"/>
            <a:ext cx="1584176" cy="646331"/>
          </a:xfrm>
          <a:prstGeom prst="rect">
            <a:avLst/>
          </a:prstGeom>
          <a:solidFill>
            <a:schemeClr val="tx2">
              <a:lumMod val="20000"/>
              <a:lumOff val="80000"/>
            </a:schemeClr>
          </a:solidFill>
        </p:spPr>
        <p:txBody>
          <a:bodyPr wrap="square" rtlCol="0">
            <a:spAutoFit/>
          </a:bodyPr>
          <a:lstStyle/>
          <a:p>
            <a:r>
              <a:rPr lang="en-GB" sz="3600" dirty="0" smtClean="0">
                <a:latin typeface="Gill Sans MT" panose="020B0502020104020203" pitchFamily="34" charset="0"/>
              </a:rPr>
              <a:t>Grain</a:t>
            </a:r>
            <a:endParaRPr lang="en-GB" sz="3600" dirty="0">
              <a:latin typeface="Gill Sans MT" panose="020B0502020104020203" pitchFamily="34" charset="0"/>
            </a:endParaRP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6296" y="2780928"/>
            <a:ext cx="13477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4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t>
            </a:r>
            <a:endParaRPr lang="en-GB" dirty="0"/>
          </a:p>
        </p:txBody>
      </p:sp>
      <p:sp>
        <p:nvSpPr>
          <p:cNvPr id="3" name="Content Placeholder 2"/>
          <p:cNvSpPr>
            <a:spLocks noGrp="1"/>
          </p:cNvSpPr>
          <p:nvPr>
            <p:ph idx="1"/>
          </p:nvPr>
        </p:nvSpPr>
        <p:spPr>
          <a:solidFill>
            <a:schemeClr val="accent3">
              <a:lumMod val="20000"/>
              <a:lumOff val="80000"/>
            </a:schemeClr>
          </a:solidFill>
        </p:spPr>
        <p:txBody>
          <a:bodyPr/>
          <a:lstStyle/>
          <a:p>
            <a:pPr marL="0" indent="0">
              <a:buNone/>
            </a:pPr>
            <a:r>
              <a:rPr lang="en-GB" dirty="0"/>
              <a:t>We are now going to look at statements made about life in </a:t>
            </a:r>
            <a:r>
              <a:rPr lang="en-GB" dirty="0" err="1"/>
              <a:t>Danebury</a:t>
            </a:r>
            <a:r>
              <a:rPr lang="en-GB" dirty="0"/>
              <a:t> Hill fort and see where the information came from?</a:t>
            </a:r>
          </a:p>
        </p:txBody>
      </p:sp>
    </p:spTree>
    <p:extLst>
      <p:ext uri="{BB962C8B-B14F-4D97-AF65-F5344CB8AC3E}">
        <p14:creationId xmlns:p14="http://schemas.microsoft.com/office/powerpoint/2010/main" val="304843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02" t="20689" r="19621" b="5502"/>
          <a:stretch/>
        </p:blipFill>
        <p:spPr bwMode="auto">
          <a:xfrm>
            <a:off x="971600" y="276414"/>
            <a:ext cx="7504386" cy="539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13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1143000"/>
          </a:xfrm>
        </p:spPr>
        <p:txBody>
          <a:bodyPr>
            <a:normAutofit/>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We’ll start by listening to a short  video clip</a:t>
            </a:r>
            <a:endParaRPr lang="en-GB" dirty="0"/>
          </a:p>
        </p:txBody>
      </p:sp>
      <p:sp>
        <p:nvSpPr>
          <p:cNvPr id="4" name="Rectangle 3"/>
          <p:cNvSpPr/>
          <p:nvPr/>
        </p:nvSpPr>
        <p:spPr>
          <a:xfrm>
            <a:off x="755576" y="2420888"/>
            <a:ext cx="7560840" cy="3416320"/>
          </a:xfrm>
          <a:prstGeom prst="rect">
            <a:avLst/>
          </a:prstGeom>
        </p:spPr>
        <p:txBody>
          <a:bodyPr wrap="square">
            <a:spAutoFit/>
          </a:bodyPr>
          <a:lstStyle/>
          <a:p>
            <a:r>
              <a:rPr lang="en-GB" sz="3600" dirty="0">
                <a:hlinkClick r:id="rId2"/>
              </a:rPr>
              <a:t>http://www.youtube.com/watch?feature=player_embedded&amp;v=uFM7u1B323E</a:t>
            </a:r>
            <a:endParaRPr lang="en-GB" sz="3600" dirty="0"/>
          </a:p>
          <a:p>
            <a:r>
              <a:rPr lang="en-GB" sz="3600" dirty="0"/>
              <a:t>showing violence done to </a:t>
            </a:r>
            <a:r>
              <a:rPr lang="en-GB" sz="3600" dirty="0" smtClean="0"/>
              <a:t>skulls.</a:t>
            </a:r>
          </a:p>
          <a:p>
            <a:endParaRPr lang="en-GB" sz="3600" dirty="0" smtClean="0"/>
          </a:p>
          <a:p>
            <a:r>
              <a:rPr lang="en-GB" sz="3600" dirty="0" smtClean="0"/>
              <a:t>What does the evidence on the film tell us about life in the Iron Age?</a:t>
            </a:r>
            <a:endParaRPr lang="en-GB" sz="3600" dirty="0"/>
          </a:p>
        </p:txBody>
      </p:sp>
    </p:spTree>
    <p:extLst>
      <p:ext uri="{BB962C8B-B14F-4D97-AF65-F5344CB8AC3E}">
        <p14:creationId xmlns:p14="http://schemas.microsoft.com/office/powerpoint/2010/main" val="32530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might also like to know that..</a:t>
            </a:r>
            <a:endParaRPr lang="en-GB" dirty="0"/>
          </a:p>
        </p:txBody>
      </p:sp>
      <p:sp>
        <p:nvSpPr>
          <p:cNvPr id="3" name="Content Placeholder 2"/>
          <p:cNvSpPr>
            <a:spLocks noGrp="1"/>
          </p:cNvSpPr>
          <p:nvPr>
            <p:ph idx="1"/>
          </p:nvPr>
        </p:nvSpPr>
        <p:spPr/>
        <p:txBody>
          <a:bodyPr/>
          <a:lstStyle/>
          <a:p>
            <a:pPr marL="0" indent="0">
              <a:buNone/>
            </a:pPr>
            <a:r>
              <a:rPr lang="en-GB" dirty="0"/>
              <a:t>As </a:t>
            </a:r>
            <a:r>
              <a:rPr lang="en-GB" dirty="0" err="1"/>
              <a:t>Danebury</a:t>
            </a:r>
            <a:r>
              <a:rPr lang="en-GB" dirty="0"/>
              <a:t> had few natural resources it relied on trade with other areas to obtain iron, tin, copper, salt, …and stone. It is likely that woollen products and grain were traded in exchange for these.</a:t>
            </a:r>
          </a:p>
          <a:p>
            <a:endParaRPr lang="en-GB" dirty="0"/>
          </a:p>
        </p:txBody>
      </p:sp>
    </p:spTree>
    <p:extLst>
      <p:ext uri="{BB962C8B-B14F-4D97-AF65-F5344CB8AC3E}">
        <p14:creationId xmlns:p14="http://schemas.microsoft.com/office/powerpoint/2010/main" val="70793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4000" cy="591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3275856" y="4293096"/>
            <a:ext cx="1512168"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1720" y="6237312"/>
            <a:ext cx="1800200" cy="369332"/>
          </a:xfrm>
          <a:prstGeom prst="rect">
            <a:avLst/>
          </a:prstGeom>
          <a:noFill/>
        </p:spPr>
        <p:txBody>
          <a:bodyPr wrap="square" rtlCol="0">
            <a:spAutoFit/>
          </a:bodyPr>
          <a:lstStyle/>
          <a:p>
            <a:r>
              <a:rPr lang="en-GB" dirty="0" err="1" smtClean="0"/>
              <a:t>Danebury</a:t>
            </a:r>
            <a:endParaRPr lang="en-GB" dirty="0"/>
          </a:p>
        </p:txBody>
      </p:sp>
      <p:sp>
        <p:nvSpPr>
          <p:cNvPr id="7" name="TextBox 6"/>
          <p:cNvSpPr txBox="1"/>
          <p:nvPr/>
        </p:nvSpPr>
        <p:spPr>
          <a:xfrm>
            <a:off x="4319464" y="5004174"/>
            <a:ext cx="4824536" cy="954107"/>
          </a:xfrm>
          <a:prstGeom prst="rect">
            <a:avLst/>
          </a:prstGeom>
          <a:solidFill>
            <a:schemeClr val="tx1"/>
          </a:solidFill>
        </p:spPr>
        <p:txBody>
          <a:bodyPr wrap="square" rtlCol="0">
            <a:spAutoFit/>
          </a:bodyPr>
          <a:lstStyle/>
          <a:p>
            <a:r>
              <a:rPr lang="en-GB" sz="2800" dirty="0" smtClean="0">
                <a:solidFill>
                  <a:schemeClr val="bg1">
                    <a:lumMod val="85000"/>
                  </a:schemeClr>
                </a:solidFill>
                <a:latin typeface="Gill Sans MT" panose="020B0502020104020203" pitchFamily="34" charset="0"/>
              </a:rPr>
              <a:t>It shows us a place called </a:t>
            </a:r>
            <a:r>
              <a:rPr lang="en-GB" sz="2800" dirty="0" err="1">
                <a:solidFill>
                  <a:schemeClr val="bg1">
                    <a:lumMod val="85000"/>
                  </a:schemeClr>
                </a:solidFill>
                <a:latin typeface="Gill Sans MT" panose="020B0502020104020203" pitchFamily="34" charset="0"/>
              </a:rPr>
              <a:t>D</a:t>
            </a:r>
            <a:r>
              <a:rPr lang="en-GB" sz="2800" dirty="0" err="1" smtClean="0">
                <a:solidFill>
                  <a:schemeClr val="bg1">
                    <a:lumMod val="85000"/>
                  </a:schemeClr>
                </a:solidFill>
                <a:latin typeface="Gill Sans MT" panose="020B0502020104020203" pitchFamily="34" charset="0"/>
              </a:rPr>
              <a:t>anebury</a:t>
            </a:r>
            <a:r>
              <a:rPr lang="en-GB" sz="2800" dirty="0" smtClean="0">
                <a:solidFill>
                  <a:schemeClr val="bg1">
                    <a:lumMod val="85000"/>
                  </a:schemeClr>
                </a:solidFill>
                <a:latin typeface="Gill Sans MT" panose="020B0502020104020203" pitchFamily="34" charset="0"/>
              </a:rPr>
              <a:t> in Hampshire</a:t>
            </a:r>
            <a:endParaRPr lang="en-GB" sz="2800" dirty="0">
              <a:solidFill>
                <a:schemeClr val="bg1">
                  <a:lumMod val="85000"/>
                </a:schemeClr>
              </a:solidFill>
              <a:latin typeface="Gill Sans MT" panose="020B0502020104020203" pitchFamily="34" charset="0"/>
            </a:endParaRPr>
          </a:p>
        </p:txBody>
      </p:sp>
    </p:spTree>
    <p:extLst>
      <p:ext uri="{BB962C8B-B14F-4D97-AF65-F5344CB8AC3E}">
        <p14:creationId xmlns:p14="http://schemas.microsoft.com/office/powerpoint/2010/main" val="373530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the fun bit</a:t>
            </a:r>
            <a:endParaRPr lang="en-GB" dirty="0"/>
          </a:p>
        </p:txBody>
      </p:sp>
      <p:sp>
        <p:nvSpPr>
          <p:cNvPr id="3" name="Content Placeholder 2"/>
          <p:cNvSpPr>
            <a:spLocks noGrp="1"/>
          </p:cNvSpPr>
          <p:nvPr>
            <p:ph idx="1"/>
          </p:nvPr>
        </p:nvSpPr>
        <p:spPr/>
        <p:txBody>
          <a:bodyPr/>
          <a:lstStyle/>
          <a:p>
            <a:pPr marL="0" indent="0">
              <a:buNone/>
            </a:pPr>
            <a:r>
              <a:rPr lang="en-GB" dirty="0" smtClean="0"/>
              <a:t>Design an App for a Museum of the Iron Age</a:t>
            </a:r>
            <a:endParaRPr lang="en-GB" dirty="0"/>
          </a:p>
        </p:txBody>
      </p:sp>
    </p:spTree>
    <p:extLst>
      <p:ext uri="{BB962C8B-B14F-4D97-AF65-F5344CB8AC3E}">
        <p14:creationId xmlns:p14="http://schemas.microsoft.com/office/powerpoint/2010/main" val="2686369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an App for an </a:t>
            </a:r>
            <a:r>
              <a:rPr lang="en-GB" dirty="0" err="1" smtClean="0"/>
              <a:t>iPad</a:t>
            </a:r>
            <a:endParaRPr lang="en-GB" dirty="0"/>
          </a:p>
        </p:txBody>
      </p:sp>
      <p:sp>
        <p:nvSpPr>
          <p:cNvPr id="3" name="Content Placeholder 2"/>
          <p:cNvSpPr>
            <a:spLocks noGrp="1"/>
          </p:cNvSpPr>
          <p:nvPr>
            <p:ph idx="1"/>
          </p:nvPr>
        </p:nvSpPr>
        <p:spPr>
          <a:xfrm>
            <a:off x="416781" y="1340768"/>
            <a:ext cx="8229600" cy="4525963"/>
          </a:xfrm>
        </p:spPr>
        <p:txBody>
          <a:bodyPr/>
          <a:lstStyle/>
          <a:p>
            <a:pPr marL="0" indent="0">
              <a:buNone/>
            </a:pPr>
            <a:r>
              <a:rPr lang="en-GB" dirty="0" smtClean="0"/>
              <a:t>Give each important features a number then rerecord what the voice says when that number is pressed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7" y="2833971"/>
            <a:ext cx="8151642" cy="445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7580" y="3284984"/>
            <a:ext cx="5436784" cy="273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0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a:t>
            </a:r>
            <a:endParaRPr lang="en-GB" dirty="0"/>
          </a:p>
        </p:txBody>
      </p:sp>
      <p:sp>
        <p:nvSpPr>
          <p:cNvPr id="3" name="Content Placeholder 2"/>
          <p:cNvSpPr>
            <a:spLocks noGrp="1"/>
          </p:cNvSpPr>
          <p:nvPr>
            <p:ph idx="1"/>
          </p:nvPr>
        </p:nvSpPr>
        <p:spPr/>
        <p:txBody>
          <a:bodyPr/>
          <a:lstStyle/>
          <a:p>
            <a:pPr marL="0" indent="0">
              <a:buNone/>
            </a:pPr>
            <a:r>
              <a:rPr lang="en-GB" dirty="0" smtClean="0"/>
              <a:t>We are grateful to </a:t>
            </a:r>
            <a:r>
              <a:rPr lang="en-GB" dirty="0"/>
              <a:t>H</a:t>
            </a:r>
            <a:r>
              <a:rPr lang="en-GB" dirty="0" smtClean="0"/>
              <a:t>ampshire County Council for permission to use the images displayed on their website</a:t>
            </a:r>
          </a:p>
          <a:p>
            <a:pPr marL="0" indent="0">
              <a:buNone/>
            </a:pPr>
            <a:r>
              <a:rPr lang="en-GB" dirty="0" smtClean="0"/>
              <a:t> </a:t>
            </a:r>
            <a:r>
              <a:rPr lang="en-GB" u="sng" dirty="0">
                <a:hlinkClick r:id="rId2"/>
              </a:rPr>
              <a:t>http://www3.hants.gov.uk/museum-of-the-ironage.htm</a:t>
            </a:r>
            <a:endParaRPr lang="en-GB" dirty="0"/>
          </a:p>
          <a:p>
            <a:pPr marL="0" indent="0">
              <a:buNone/>
            </a:pPr>
            <a:endParaRPr lang="en-GB" dirty="0"/>
          </a:p>
        </p:txBody>
      </p:sp>
    </p:spTree>
    <p:extLst>
      <p:ext uri="{BB962C8B-B14F-4D97-AF65-F5344CB8AC3E}">
        <p14:creationId xmlns:p14="http://schemas.microsoft.com/office/powerpoint/2010/main" val="103114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7704" y="2132856"/>
            <a:ext cx="6003908"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404664"/>
            <a:ext cx="7920880" cy="1569660"/>
          </a:xfrm>
          <a:prstGeom prst="rect">
            <a:avLst/>
          </a:prstGeom>
          <a:noFill/>
        </p:spPr>
        <p:txBody>
          <a:bodyPr wrap="square" rtlCol="0">
            <a:spAutoFit/>
          </a:bodyPr>
          <a:lstStyle/>
          <a:p>
            <a:r>
              <a:rPr lang="en-GB" sz="3200" dirty="0" smtClean="0"/>
              <a:t>When they cleared away all the grass and soil about 50 years ago, this is what they found.</a:t>
            </a:r>
          </a:p>
          <a:p>
            <a:r>
              <a:rPr lang="en-GB" sz="3200" dirty="0" smtClean="0"/>
              <a:t>But what are all those round holes for?</a:t>
            </a:r>
            <a:endParaRPr lang="en-GB" sz="3200" dirty="0"/>
          </a:p>
        </p:txBody>
      </p:sp>
      <p:sp>
        <p:nvSpPr>
          <p:cNvPr id="3" name="TextBox 2"/>
          <p:cNvSpPr txBox="1"/>
          <p:nvPr/>
        </p:nvSpPr>
        <p:spPr>
          <a:xfrm>
            <a:off x="395536" y="5157192"/>
            <a:ext cx="2160240" cy="1200329"/>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GB" sz="3600" dirty="0" smtClean="0">
                <a:latin typeface="Gill Sans MT" panose="020B0502020104020203" pitchFamily="34" charset="0"/>
              </a:rPr>
              <a:t>2,500 years ago</a:t>
            </a:r>
            <a:endParaRPr lang="en-GB" sz="3600" dirty="0">
              <a:latin typeface="Gill Sans MT" panose="020B0502020104020203" pitchFamily="34" charset="0"/>
            </a:endParaRPr>
          </a:p>
        </p:txBody>
      </p:sp>
      <p:sp>
        <p:nvSpPr>
          <p:cNvPr id="4" name="Rounded Rectangle 3"/>
          <p:cNvSpPr/>
          <p:nvPr/>
        </p:nvSpPr>
        <p:spPr>
          <a:xfrm>
            <a:off x="6588224" y="4941168"/>
            <a:ext cx="2304256" cy="1512168"/>
          </a:xfrm>
          <a:prstGeom prst="roundRect">
            <a:avLst/>
          </a:prstGeom>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Gill Sans MT" panose="020B0502020104020203" pitchFamily="34" charset="0"/>
              </a:rPr>
              <a:t>In the  Iron Age</a:t>
            </a:r>
            <a:endParaRPr lang="en-GB" sz="3200" dirty="0">
              <a:latin typeface="Gill Sans MT" panose="020B0502020104020203" pitchFamily="34" charset="0"/>
            </a:endParaRPr>
          </a:p>
        </p:txBody>
      </p:sp>
    </p:spTree>
    <p:extLst>
      <p:ext uri="{BB962C8B-B14F-4D97-AF65-F5344CB8AC3E}">
        <p14:creationId xmlns:p14="http://schemas.microsoft.com/office/powerpoint/2010/main" val="405702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0" y="404664"/>
            <a:ext cx="8435280" cy="6126163"/>
          </a:xfrm>
        </p:spPr>
        <p:txBody>
          <a:bodyPr>
            <a:normAutofit/>
          </a:bodyPr>
          <a:lstStyle/>
          <a:p>
            <a:pPr marL="0" indent="0">
              <a:buNone/>
            </a:pPr>
            <a:r>
              <a:rPr lang="en-GB" sz="3600" dirty="0"/>
              <a:t>The excavations showed that within the fort there was evidence of 73 roundhouses, 500 rectangular buildings and thousands of deep storage pits. The circular houses were for people, the store buildings and pits held their most valuable commodity grain. The pits were dug from the </a:t>
            </a:r>
            <a:r>
              <a:rPr lang="en-GB" sz="3600" dirty="0" smtClean="0"/>
              <a:t>chalk. </a:t>
            </a:r>
            <a:r>
              <a:rPr lang="en-GB" sz="3600" dirty="0"/>
              <a:t>They had a narrow </a:t>
            </a:r>
            <a:r>
              <a:rPr lang="en-GB" sz="3600" dirty="0" smtClean="0"/>
              <a:t>entrance, so the </a:t>
            </a:r>
            <a:r>
              <a:rPr lang="en-GB" sz="3600" dirty="0"/>
              <a:t>base was wider than the neck of the pit. The pits were filled with grain and then sealed.</a:t>
            </a:r>
          </a:p>
        </p:txBody>
      </p:sp>
    </p:spTree>
    <p:extLst>
      <p:ext uri="{BB962C8B-B14F-4D97-AF65-F5344CB8AC3E}">
        <p14:creationId xmlns:p14="http://schemas.microsoft.com/office/powerpoint/2010/main" val="382519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092"/>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9" y="-7092"/>
            <a:ext cx="5220070" cy="2246769"/>
          </a:xfrm>
          <a:prstGeom prst="rect">
            <a:avLst/>
          </a:prstGeom>
          <a:solidFill>
            <a:schemeClr val="tx2">
              <a:lumMod val="60000"/>
              <a:lumOff val="40000"/>
            </a:schemeClr>
          </a:solidFill>
        </p:spPr>
        <p:txBody>
          <a:bodyPr wrap="square" rtlCol="0">
            <a:spAutoFit/>
          </a:bodyPr>
          <a:lstStyle/>
          <a:p>
            <a:r>
              <a:rPr lang="en-GB" sz="2800" dirty="0" smtClean="0">
                <a:solidFill>
                  <a:schemeClr val="bg1"/>
                </a:solidFill>
                <a:latin typeface="Gill Sans MT" panose="020B0502020104020203" pitchFamily="34" charset="0"/>
              </a:rPr>
              <a:t>After carrying out lots of archaeological digs and  research this is the sort of picture of life at </a:t>
            </a:r>
            <a:r>
              <a:rPr lang="en-GB" sz="2800" dirty="0" err="1" smtClean="0">
                <a:solidFill>
                  <a:schemeClr val="bg1"/>
                </a:solidFill>
                <a:latin typeface="Gill Sans MT" panose="020B0502020104020203" pitchFamily="34" charset="0"/>
              </a:rPr>
              <a:t>Danebury</a:t>
            </a:r>
            <a:r>
              <a:rPr lang="en-GB" sz="2800" dirty="0" smtClean="0">
                <a:solidFill>
                  <a:schemeClr val="bg1"/>
                </a:solidFill>
                <a:latin typeface="Gill Sans MT" panose="020B0502020104020203" pitchFamily="34" charset="0"/>
              </a:rPr>
              <a:t> that experts come up with. But how do they do it?</a:t>
            </a:r>
            <a:endParaRPr lang="en-GB" sz="2800" dirty="0">
              <a:solidFill>
                <a:schemeClr val="bg1"/>
              </a:solidFill>
              <a:latin typeface="Gill Sans MT" panose="020B0502020104020203" pitchFamily="34" charset="0"/>
            </a:endParaRPr>
          </a:p>
        </p:txBody>
      </p:sp>
      <p:sp>
        <p:nvSpPr>
          <p:cNvPr id="3" name="TextBox 2"/>
          <p:cNvSpPr txBox="1"/>
          <p:nvPr/>
        </p:nvSpPr>
        <p:spPr>
          <a:xfrm>
            <a:off x="323528" y="6237312"/>
            <a:ext cx="2863476" cy="369332"/>
          </a:xfrm>
          <a:prstGeom prst="rect">
            <a:avLst/>
          </a:prstGeom>
          <a:noFill/>
        </p:spPr>
        <p:txBody>
          <a:bodyPr wrap="none" rtlCol="0">
            <a:spAutoFit/>
          </a:bodyPr>
          <a:lstStyle/>
          <a:p>
            <a:r>
              <a:rPr lang="en-GB" dirty="0" smtClean="0">
                <a:solidFill>
                  <a:schemeClr val="bg1"/>
                </a:solidFill>
              </a:rPr>
              <a:t>©Mary Evans Picture Library</a:t>
            </a:r>
            <a:endParaRPr lang="en-GB" dirty="0">
              <a:solidFill>
                <a:schemeClr val="bg1"/>
              </a:solidFill>
            </a:endParaRPr>
          </a:p>
        </p:txBody>
      </p:sp>
    </p:spTree>
    <p:extLst>
      <p:ext uri="{BB962C8B-B14F-4D97-AF65-F5344CB8AC3E}">
        <p14:creationId xmlns:p14="http://schemas.microsoft.com/office/powerpoint/2010/main" val="939306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77" y="1412776"/>
            <a:ext cx="900553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81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820472" cy="6408712"/>
          </a:xfrm>
        </p:spPr>
        <p:txBody>
          <a:bodyPr>
            <a:noAutofit/>
          </a:bodyPr>
          <a:lstStyle/>
          <a:p>
            <a:pPr marL="0" indent="0">
              <a:buNone/>
            </a:pPr>
            <a:r>
              <a:rPr lang="en-GB" dirty="0" smtClean="0"/>
              <a:t>We’re going to have a go at a slightly simpler one.  I want you to work in 3s.</a:t>
            </a:r>
            <a:br>
              <a:rPr lang="en-GB" dirty="0" smtClean="0"/>
            </a:br>
            <a:endParaRPr lang="en-GB" dirty="0" smtClean="0"/>
          </a:p>
          <a:p>
            <a:r>
              <a:rPr lang="en-GB" dirty="0" smtClean="0"/>
              <a:t>Study the picture you have been given . Label in the </a:t>
            </a:r>
            <a:r>
              <a:rPr lang="en-GB" dirty="0" smtClean="0">
                <a:solidFill>
                  <a:srgbClr val="FF0000"/>
                </a:solidFill>
              </a:rPr>
              <a:t>inside zone </a:t>
            </a:r>
            <a:r>
              <a:rPr lang="en-GB" dirty="0" smtClean="0"/>
              <a:t>all the things that </a:t>
            </a:r>
            <a:r>
              <a:rPr lang="en-GB" dirty="0" smtClean="0">
                <a:solidFill>
                  <a:srgbClr val="0070C0"/>
                </a:solidFill>
              </a:rPr>
              <a:t>you are sure </a:t>
            </a:r>
            <a:r>
              <a:rPr lang="en-GB" dirty="0" smtClean="0"/>
              <a:t>you recognise.</a:t>
            </a:r>
          </a:p>
          <a:p>
            <a:r>
              <a:rPr lang="en-GB" dirty="0" smtClean="0"/>
              <a:t>In the next zone out, label </a:t>
            </a:r>
            <a:r>
              <a:rPr lang="en-GB" dirty="0" smtClean="0">
                <a:solidFill>
                  <a:srgbClr val="00B050"/>
                </a:solidFill>
              </a:rPr>
              <a:t>what you think </a:t>
            </a:r>
            <a:r>
              <a:rPr lang="en-GB" dirty="0" smtClean="0"/>
              <a:t>that part of the picture </a:t>
            </a:r>
            <a:r>
              <a:rPr lang="en-GB" dirty="0" smtClean="0">
                <a:solidFill>
                  <a:srgbClr val="92D050"/>
                </a:solidFill>
              </a:rPr>
              <a:t>tells us about life in the Iron Age</a:t>
            </a:r>
            <a:r>
              <a:rPr lang="en-GB" dirty="0"/>
              <a:t>.</a:t>
            </a:r>
            <a:endParaRPr lang="en-GB" dirty="0" smtClean="0"/>
          </a:p>
          <a:p>
            <a:r>
              <a:rPr lang="en-GB" dirty="0" smtClean="0"/>
              <a:t>On the outer zone, write down all the things that </a:t>
            </a:r>
            <a:r>
              <a:rPr lang="en-GB" dirty="0" smtClean="0">
                <a:solidFill>
                  <a:srgbClr val="FF0000"/>
                </a:solidFill>
              </a:rPr>
              <a:t>you don’t understand</a:t>
            </a:r>
            <a:r>
              <a:rPr lang="en-GB" dirty="0"/>
              <a:t> </a:t>
            </a:r>
            <a:r>
              <a:rPr lang="en-GB" dirty="0" smtClean="0"/>
              <a:t>or questions you want answers to.</a:t>
            </a:r>
            <a:endParaRPr lang="en-GB" dirty="0"/>
          </a:p>
        </p:txBody>
      </p:sp>
    </p:spTree>
    <p:extLst>
      <p:ext uri="{BB962C8B-B14F-4D97-AF65-F5344CB8AC3E}">
        <p14:creationId xmlns:p14="http://schemas.microsoft.com/office/powerpoint/2010/main" val="269117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4000"/>
                    </a14:imgEffect>
                  </a14:imgLayer>
                </a14:imgProps>
              </a:ext>
              <a:ext uri="{28A0092B-C50C-407E-A947-70E740481C1C}">
                <a14:useLocalDpi xmlns:a14="http://schemas.microsoft.com/office/drawing/2010/main"/>
              </a:ext>
            </a:extLst>
          </a:blip>
          <a:srcRect/>
          <a:stretch>
            <a:fillRect/>
          </a:stretch>
        </p:blipFill>
        <p:spPr bwMode="auto">
          <a:xfrm>
            <a:off x="1952625" y="2806777"/>
            <a:ext cx="52387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flipH="1" flipV="1">
            <a:off x="1259632" y="1854116"/>
            <a:ext cx="6768752" cy="4248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91680" y="1484784"/>
            <a:ext cx="1872208" cy="369332"/>
          </a:xfrm>
          <a:prstGeom prst="rect">
            <a:avLst/>
          </a:prstGeom>
          <a:solidFill>
            <a:schemeClr val="tx1"/>
          </a:solidFill>
        </p:spPr>
        <p:txBody>
          <a:bodyPr wrap="square" rtlCol="0">
            <a:spAutoFit/>
          </a:bodyPr>
          <a:lstStyle/>
          <a:p>
            <a:r>
              <a:rPr lang="en-GB" dirty="0" smtClean="0">
                <a:solidFill>
                  <a:schemeClr val="bg1"/>
                </a:solidFill>
              </a:rPr>
              <a:t>What I can see</a:t>
            </a:r>
            <a:endParaRPr lang="en-GB" dirty="0">
              <a:solidFill>
                <a:schemeClr val="bg1"/>
              </a:solidFill>
            </a:endParaRPr>
          </a:p>
        </p:txBody>
      </p:sp>
      <p:sp>
        <p:nvSpPr>
          <p:cNvPr id="4" name="TextBox 3"/>
          <p:cNvSpPr txBox="1"/>
          <p:nvPr/>
        </p:nvSpPr>
        <p:spPr>
          <a:xfrm>
            <a:off x="5874389" y="127278"/>
            <a:ext cx="2633972" cy="369332"/>
          </a:xfrm>
          <a:prstGeom prst="rect">
            <a:avLst/>
          </a:prstGeom>
          <a:solidFill>
            <a:schemeClr val="tx1"/>
          </a:solidFill>
        </p:spPr>
        <p:txBody>
          <a:bodyPr wrap="square" rtlCol="0">
            <a:spAutoFit/>
          </a:bodyPr>
          <a:lstStyle/>
          <a:p>
            <a:r>
              <a:rPr lang="en-GB" dirty="0" smtClean="0">
                <a:solidFill>
                  <a:schemeClr val="bg1"/>
                </a:solidFill>
              </a:rPr>
              <a:t>What I don’t understand</a:t>
            </a:r>
            <a:endParaRPr lang="en-GB" dirty="0">
              <a:solidFill>
                <a:schemeClr val="bg1"/>
              </a:solidFill>
            </a:endParaRPr>
          </a:p>
        </p:txBody>
      </p:sp>
      <p:sp>
        <p:nvSpPr>
          <p:cNvPr id="7" name="Rectangle 6"/>
          <p:cNvSpPr/>
          <p:nvPr/>
        </p:nvSpPr>
        <p:spPr>
          <a:xfrm>
            <a:off x="432168" y="764704"/>
            <a:ext cx="8208912" cy="576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95536" y="799674"/>
            <a:ext cx="2768352" cy="369332"/>
          </a:xfrm>
          <a:prstGeom prst="rect">
            <a:avLst/>
          </a:prstGeom>
          <a:solidFill>
            <a:schemeClr val="tx1"/>
          </a:solidFill>
        </p:spPr>
        <p:txBody>
          <a:bodyPr wrap="square" rtlCol="0">
            <a:spAutoFit/>
          </a:bodyPr>
          <a:lstStyle/>
          <a:p>
            <a:r>
              <a:rPr lang="en-GB" dirty="0" smtClean="0">
                <a:solidFill>
                  <a:schemeClr val="bg1"/>
                </a:solidFill>
              </a:rPr>
              <a:t>What I can work out</a:t>
            </a:r>
            <a:endParaRPr lang="en-GB" dirty="0">
              <a:solidFill>
                <a:schemeClr val="bg1"/>
              </a:solidFill>
            </a:endParaRPr>
          </a:p>
        </p:txBody>
      </p:sp>
    </p:spTree>
    <p:extLst>
      <p:ext uri="{BB962C8B-B14F-4D97-AF65-F5344CB8AC3E}">
        <p14:creationId xmlns:p14="http://schemas.microsoft.com/office/powerpoint/2010/main" val="149019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566681"/>
            <a:ext cx="8280920" cy="621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4293096"/>
            <a:ext cx="360040" cy="369332"/>
          </a:xfrm>
          <a:prstGeom prst="rect">
            <a:avLst/>
          </a:prstGeom>
          <a:noFill/>
        </p:spPr>
        <p:txBody>
          <a:bodyPr wrap="square" rtlCol="0">
            <a:spAutoFit/>
          </a:bodyPr>
          <a:lstStyle/>
          <a:p>
            <a:r>
              <a:rPr lang="en-GB" dirty="0" smtClean="0">
                <a:latin typeface="Calibri"/>
              </a:rPr>
              <a:t>❶</a:t>
            </a:r>
            <a:endParaRPr lang="en-GB" dirty="0"/>
          </a:p>
        </p:txBody>
      </p:sp>
      <p:sp>
        <p:nvSpPr>
          <p:cNvPr id="3" name="TextBox 2"/>
          <p:cNvSpPr txBox="1"/>
          <p:nvPr/>
        </p:nvSpPr>
        <p:spPr>
          <a:xfrm>
            <a:off x="395536" y="2996952"/>
            <a:ext cx="432048" cy="369332"/>
          </a:xfrm>
          <a:prstGeom prst="rect">
            <a:avLst/>
          </a:prstGeom>
          <a:noFill/>
        </p:spPr>
        <p:txBody>
          <a:bodyPr wrap="square" rtlCol="0">
            <a:spAutoFit/>
          </a:bodyPr>
          <a:lstStyle/>
          <a:p>
            <a:r>
              <a:rPr lang="en-GB" dirty="0" smtClean="0">
                <a:latin typeface="Calibri"/>
              </a:rPr>
              <a:t>❷</a:t>
            </a:r>
            <a:endParaRPr lang="en-GB" dirty="0"/>
          </a:p>
        </p:txBody>
      </p:sp>
      <p:sp>
        <p:nvSpPr>
          <p:cNvPr id="4" name="TextBox 3"/>
          <p:cNvSpPr txBox="1"/>
          <p:nvPr/>
        </p:nvSpPr>
        <p:spPr>
          <a:xfrm>
            <a:off x="3779912" y="1628800"/>
            <a:ext cx="468052" cy="369332"/>
          </a:xfrm>
          <a:prstGeom prst="rect">
            <a:avLst/>
          </a:prstGeom>
          <a:noFill/>
        </p:spPr>
        <p:txBody>
          <a:bodyPr wrap="square" rtlCol="0">
            <a:spAutoFit/>
          </a:bodyPr>
          <a:lstStyle/>
          <a:p>
            <a:r>
              <a:rPr lang="en-GB" dirty="0" smtClean="0">
                <a:latin typeface="Calibri"/>
              </a:rPr>
              <a:t>❸</a:t>
            </a:r>
            <a:endParaRPr lang="en-GB" dirty="0"/>
          </a:p>
        </p:txBody>
      </p:sp>
      <p:sp>
        <p:nvSpPr>
          <p:cNvPr id="5" name="TextBox 4"/>
          <p:cNvSpPr txBox="1"/>
          <p:nvPr/>
        </p:nvSpPr>
        <p:spPr>
          <a:xfrm>
            <a:off x="4013938" y="3366284"/>
            <a:ext cx="234026" cy="369332"/>
          </a:xfrm>
          <a:prstGeom prst="rect">
            <a:avLst/>
          </a:prstGeom>
          <a:noFill/>
        </p:spPr>
        <p:txBody>
          <a:bodyPr wrap="square" rtlCol="0">
            <a:spAutoFit/>
          </a:bodyPr>
          <a:lstStyle/>
          <a:p>
            <a:r>
              <a:rPr lang="en-GB" dirty="0" smtClean="0">
                <a:latin typeface="Calibri"/>
              </a:rPr>
              <a:t>❹</a:t>
            </a:r>
            <a:endParaRPr lang="en-GB" dirty="0"/>
          </a:p>
        </p:txBody>
      </p:sp>
      <p:sp>
        <p:nvSpPr>
          <p:cNvPr id="6" name="TextBox 5"/>
          <p:cNvSpPr txBox="1"/>
          <p:nvPr/>
        </p:nvSpPr>
        <p:spPr>
          <a:xfrm>
            <a:off x="7092280" y="2996952"/>
            <a:ext cx="432048" cy="369332"/>
          </a:xfrm>
          <a:prstGeom prst="rect">
            <a:avLst/>
          </a:prstGeom>
          <a:noFill/>
        </p:spPr>
        <p:txBody>
          <a:bodyPr wrap="square" rtlCol="0">
            <a:spAutoFit/>
          </a:bodyPr>
          <a:lstStyle/>
          <a:p>
            <a:r>
              <a:rPr lang="en-GB" dirty="0" smtClean="0">
                <a:latin typeface="Calibri"/>
              </a:rPr>
              <a:t>❺</a:t>
            </a:r>
            <a:endParaRPr lang="en-GB" dirty="0"/>
          </a:p>
        </p:txBody>
      </p:sp>
      <p:sp>
        <p:nvSpPr>
          <p:cNvPr id="7" name="TextBox 6"/>
          <p:cNvSpPr txBox="1"/>
          <p:nvPr/>
        </p:nvSpPr>
        <p:spPr>
          <a:xfrm>
            <a:off x="6804248" y="4662428"/>
            <a:ext cx="504056" cy="369332"/>
          </a:xfrm>
          <a:prstGeom prst="rect">
            <a:avLst/>
          </a:prstGeom>
          <a:noFill/>
        </p:spPr>
        <p:txBody>
          <a:bodyPr wrap="square" rtlCol="0">
            <a:spAutoFit/>
          </a:bodyPr>
          <a:lstStyle/>
          <a:p>
            <a:r>
              <a:rPr lang="en-GB" dirty="0" smtClean="0">
                <a:latin typeface="Calibri"/>
              </a:rPr>
              <a:t>❻</a:t>
            </a:r>
            <a:endParaRPr lang="en-GB" dirty="0"/>
          </a:p>
        </p:txBody>
      </p:sp>
      <p:sp>
        <p:nvSpPr>
          <p:cNvPr id="8" name="TextBox 7"/>
          <p:cNvSpPr txBox="1"/>
          <p:nvPr/>
        </p:nvSpPr>
        <p:spPr>
          <a:xfrm>
            <a:off x="2003127" y="3206186"/>
            <a:ext cx="360040" cy="369332"/>
          </a:xfrm>
          <a:prstGeom prst="rect">
            <a:avLst/>
          </a:prstGeom>
          <a:noFill/>
        </p:spPr>
        <p:txBody>
          <a:bodyPr wrap="square" rtlCol="0">
            <a:spAutoFit/>
          </a:bodyPr>
          <a:lstStyle/>
          <a:p>
            <a:r>
              <a:rPr lang="en-GB" dirty="0" smtClean="0">
                <a:latin typeface="Calibri"/>
              </a:rPr>
              <a:t>❼</a:t>
            </a:r>
            <a:endParaRPr lang="en-GB" dirty="0"/>
          </a:p>
        </p:txBody>
      </p:sp>
      <p:sp>
        <p:nvSpPr>
          <p:cNvPr id="9" name="TextBox 8"/>
          <p:cNvSpPr txBox="1"/>
          <p:nvPr/>
        </p:nvSpPr>
        <p:spPr>
          <a:xfrm>
            <a:off x="3779912" y="4662428"/>
            <a:ext cx="351039" cy="369332"/>
          </a:xfrm>
          <a:prstGeom prst="rect">
            <a:avLst/>
          </a:prstGeom>
          <a:noFill/>
        </p:spPr>
        <p:txBody>
          <a:bodyPr wrap="square" rtlCol="0">
            <a:spAutoFit/>
          </a:bodyPr>
          <a:lstStyle/>
          <a:p>
            <a:r>
              <a:rPr lang="en-GB" dirty="0" smtClean="0">
                <a:latin typeface="Calibri"/>
              </a:rPr>
              <a:t>❽</a:t>
            </a:r>
            <a:endParaRPr lang="en-GB" dirty="0"/>
          </a:p>
        </p:txBody>
      </p:sp>
      <p:sp>
        <p:nvSpPr>
          <p:cNvPr id="10" name="TextBox 9"/>
          <p:cNvSpPr txBox="1"/>
          <p:nvPr/>
        </p:nvSpPr>
        <p:spPr>
          <a:xfrm>
            <a:off x="6660232" y="1998132"/>
            <a:ext cx="432048" cy="369332"/>
          </a:xfrm>
          <a:prstGeom prst="rect">
            <a:avLst/>
          </a:prstGeom>
          <a:noFill/>
        </p:spPr>
        <p:txBody>
          <a:bodyPr wrap="square" rtlCol="0">
            <a:spAutoFit/>
          </a:bodyPr>
          <a:lstStyle/>
          <a:p>
            <a:r>
              <a:rPr lang="en-GB" dirty="0" smtClean="0">
                <a:latin typeface="Calibri"/>
              </a:rPr>
              <a:t>❾</a:t>
            </a:r>
            <a:endParaRPr lang="en-GB" dirty="0"/>
          </a:p>
        </p:txBody>
      </p:sp>
      <p:sp>
        <p:nvSpPr>
          <p:cNvPr id="11" name="TextBox 10"/>
          <p:cNvSpPr txBox="1"/>
          <p:nvPr/>
        </p:nvSpPr>
        <p:spPr>
          <a:xfrm>
            <a:off x="2003127" y="1998132"/>
            <a:ext cx="624657" cy="369332"/>
          </a:xfrm>
          <a:prstGeom prst="rect">
            <a:avLst/>
          </a:prstGeom>
          <a:noFill/>
        </p:spPr>
        <p:txBody>
          <a:bodyPr wrap="square" rtlCol="0">
            <a:spAutoFit/>
          </a:bodyPr>
          <a:lstStyle/>
          <a:p>
            <a:r>
              <a:rPr lang="en-GB" dirty="0">
                <a:latin typeface="Calibri"/>
              </a:rPr>
              <a:t>❿</a:t>
            </a:r>
            <a:endParaRPr lang="en-GB" dirty="0"/>
          </a:p>
        </p:txBody>
      </p:sp>
    </p:spTree>
    <p:extLst>
      <p:ext uri="{BB962C8B-B14F-4D97-AF65-F5344CB8AC3E}">
        <p14:creationId xmlns:p14="http://schemas.microsoft.com/office/powerpoint/2010/main" val="3356511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504</Words>
  <Application>Microsoft Office PowerPoint</Application>
  <PresentationFormat>On-screen Show (4:3)</PresentationFormat>
  <Paragraphs>75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 but where does the evidence come from?</vt:lpstr>
      <vt:lpstr>Helping the careless curator</vt:lpstr>
      <vt:lpstr>Muddled labels</vt:lpstr>
      <vt:lpstr>Can you do the same for what it might look like inside an Iron Age hut?</vt:lpstr>
      <vt:lpstr>    </vt:lpstr>
      <vt:lpstr>PowerPoint Presentation</vt:lpstr>
      <vt:lpstr>PowerPoint Presentation</vt:lpstr>
      <vt:lpstr>You might also like to know that..</vt:lpstr>
      <vt:lpstr>Now the fun bit</vt:lpstr>
      <vt:lpstr>Design an App for an iPad</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dc:creator>
  <cp:lastModifiedBy>Craig</cp:lastModifiedBy>
  <cp:revision>57</cp:revision>
  <cp:lastPrinted>2013-11-06T11:17:48Z</cp:lastPrinted>
  <dcterms:created xsi:type="dcterms:W3CDTF">2013-10-16T09:07:27Z</dcterms:created>
  <dcterms:modified xsi:type="dcterms:W3CDTF">2020-10-14T07:54:53Z</dcterms:modified>
</cp:coreProperties>
</file>